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0"/>
  </p:notesMasterIdLst>
  <p:sldIdLst>
    <p:sldId id="879" r:id="rId2"/>
    <p:sldId id="618" r:id="rId3"/>
    <p:sldId id="264" r:id="rId4"/>
    <p:sldId id="880" r:id="rId5"/>
    <p:sldId id="647" r:id="rId6"/>
    <p:sldId id="910" r:id="rId7"/>
    <p:sldId id="881" r:id="rId8"/>
    <p:sldId id="882" r:id="rId9"/>
    <p:sldId id="883" r:id="rId10"/>
    <p:sldId id="884" r:id="rId11"/>
    <p:sldId id="885" r:id="rId12"/>
    <p:sldId id="886" r:id="rId13"/>
    <p:sldId id="887" r:id="rId14"/>
    <p:sldId id="888" r:id="rId15"/>
    <p:sldId id="889" r:id="rId16"/>
    <p:sldId id="890" r:id="rId17"/>
    <p:sldId id="909" r:id="rId18"/>
    <p:sldId id="261" r:id="rId19"/>
  </p:sldIdLst>
  <p:sldSz cx="12239625" cy="6840538"/>
  <p:notesSz cx="6858000" cy="9144000"/>
  <p:embeddedFontLst>
    <p:embeddedFont>
      <p:font typeface="Verdana" panose="020B0604030504040204" pitchFamily="34" charset="0"/>
      <p:regular r:id="rId21"/>
      <p:bold r:id="rId22"/>
      <p:italic r:id="rId23"/>
      <p:boldItalic r:id="rId24"/>
    </p:embeddedFont>
    <p:embeddedFont>
      <p:font typeface="Montserrat Black" panose="020B0604020202020204" charset="-52"/>
      <p:bold r:id="rId25"/>
      <p:boldItalic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  <p:embeddedFont>
      <p:font typeface="Montserrat" panose="020B0604020202020204" charset="-52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7"/>
    <a:srgbClr val="363636"/>
    <a:srgbClr val="242327"/>
    <a:srgbClr val="01C601"/>
    <a:srgbClr val="E7E21E"/>
    <a:srgbClr val="FD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6" y="132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7319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473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252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708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1731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663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88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76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0057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5080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947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8988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41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 2">
  <p:cSld name="3_01 - BLANK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1981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1810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870D-3A9D-4D50-8BEB-9EA349B16234}" type="datetime1">
              <a:rPr lang="ru-RU" smtClean="0"/>
              <a:t>19.09.2023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482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7972" y="2125002"/>
            <a:ext cx="10403681" cy="146628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35944" y="3876305"/>
            <a:ext cx="8567738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DA39-E023-4ADB-8998-AC56667CAC46}" type="datetime1">
              <a:rPr lang="ru-RU" smtClean="0"/>
              <a:t>19.09.2023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54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70" r:id="rId18"/>
    <p:sldLayoutId id="214748367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859E78-5F82-4E88-96C1-6B761C77A910}"/>
              </a:ext>
            </a:extLst>
          </p:cNvPr>
          <p:cNvSpPr txBox="1">
            <a:spLocks/>
          </p:cNvSpPr>
          <p:nvPr/>
        </p:nvSpPr>
        <p:spPr>
          <a:xfrm>
            <a:off x="0" y="2135930"/>
            <a:ext cx="12160956" cy="3098729"/>
          </a:xfrm>
          <a:prstGeom prst="rect">
            <a:avLst/>
          </a:prstGeom>
        </p:spPr>
        <p:txBody>
          <a:bodyPr vert="horz" lIns="91207" tIns="45604" rIns="91207" bIns="45604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38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sz="438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438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sz="4389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3.01</a:t>
            </a:r>
            <a:endParaRPr lang="ru-RU" sz="4389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438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как искать аномалии в данных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5B114D4F-8D97-4878-A5F6-1201613995E0}"/>
              </a:ext>
            </a:extLst>
          </p:cNvPr>
          <p:cNvSpPr txBox="1">
            <a:spLocks/>
          </p:cNvSpPr>
          <p:nvPr/>
        </p:nvSpPr>
        <p:spPr>
          <a:xfrm>
            <a:off x="3390476" y="5000411"/>
            <a:ext cx="5008476" cy="876955"/>
          </a:xfrm>
          <a:prstGeom prst="rect">
            <a:avLst/>
          </a:prstGeom>
        </p:spPr>
        <p:txBody>
          <a:bodyPr vert="horz" lIns="91207" tIns="45604" rIns="91207" bIns="45604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30CE8CB-C355-8D2A-5A9C-5A5ABAC59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BB1596-1668-95D5-BF42-C81F5AE6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2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906626" y="1171651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А если подставить «что-то не то»?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DABAC6-F5DB-32EC-327E-A316B8B41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83"/>
          <a:stretch/>
        </p:blipFill>
        <p:spPr>
          <a:xfrm>
            <a:off x="248951" y="2151617"/>
            <a:ext cx="5608123" cy="33688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687EF-A8AD-3639-1046-CF93C0367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427"/>
          <a:stretch/>
        </p:blipFill>
        <p:spPr>
          <a:xfrm>
            <a:off x="6611483" y="2151617"/>
            <a:ext cx="5588807" cy="336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5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Качество восстановление по </a:t>
            </a:r>
          </a:p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Методу главных компонент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3D14B-4CC2-8F7B-E9FF-5BC0015C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441" y="1995749"/>
            <a:ext cx="10761306" cy="44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Стандартное обучение с учителем?</a:t>
            </a:r>
            <a:endParaRPr lang="en-US" sz="28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DED0959-198C-D9F7-1399-EBE2DCBBD171}"/>
              </a:ext>
            </a:extLst>
          </p:cNvPr>
          <p:cNvSpPr/>
          <p:nvPr/>
        </p:nvSpPr>
        <p:spPr>
          <a:xfrm>
            <a:off x="335789" y="1849380"/>
            <a:ext cx="3568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Баланс данных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647D8B7-DB36-9422-A216-4E681247A5D3}"/>
              </a:ext>
            </a:extLst>
          </p:cNvPr>
          <p:cNvSpPr/>
          <p:nvPr/>
        </p:nvSpPr>
        <p:spPr>
          <a:xfrm>
            <a:off x="338327" y="3601980"/>
            <a:ext cx="10000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Каждая аномалия является аномалией по своему</a:t>
            </a:r>
          </a:p>
        </p:txBody>
      </p:sp>
    </p:spTree>
    <p:extLst>
      <p:ext uri="{BB962C8B-B14F-4D97-AF65-F5344CB8AC3E}">
        <p14:creationId xmlns:p14="http://schemas.microsoft.com/office/powerpoint/2010/main" val="1800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Данные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D996E3-E180-058E-649E-45D84BD6FC3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808" y="1638903"/>
            <a:ext cx="3000375" cy="2886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58F819-46DD-4070-11ED-2ECF81B7C0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4176" y="1675479"/>
            <a:ext cx="3000375" cy="2886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E2BCD5-A3AA-65D5-6719-C726583D148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7264" y="1702911"/>
            <a:ext cx="30003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4179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Статистический подход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393A0-E1D4-AC40-22E1-4D4F71217D6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124" y="2270412"/>
            <a:ext cx="6048742" cy="32000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821911-CEE6-9A27-1DDC-2127C861346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3347" y="1607192"/>
            <a:ext cx="4627719" cy="45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EllipticEnvelope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22B971-C1AB-DEAC-C5F8-0281349BB45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00" y="1817021"/>
            <a:ext cx="3352800" cy="3352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DB8DD-7E62-42C9-65C6-444C5D805C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4540" y="1771301"/>
            <a:ext cx="3352800" cy="3352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4CA7E1-CA05-88EC-8A25-300E8682C11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908" y="1798733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0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690120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9CF62FE1-CA3D-A645-0ACE-41C066716D28}"/>
              </a:ext>
            </a:extLst>
          </p:cNvPr>
          <p:cNvSpPr txBox="1">
            <a:spLocks/>
          </p:cNvSpPr>
          <p:nvPr/>
        </p:nvSpPr>
        <p:spPr>
          <a:xfrm>
            <a:off x="3110544" y="205677"/>
            <a:ext cx="8091919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4D3EF-17A5-DBA5-FA58-C5C31E5060CC}"/>
              </a:ext>
            </a:extLst>
          </p:cNvPr>
          <p:cNvSpPr txBox="1"/>
          <p:nvPr/>
        </p:nvSpPr>
        <p:spPr>
          <a:xfrm>
            <a:off x="307580" y="1070749"/>
            <a:ext cx="10894883" cy="258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Выбросы и Новинки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Кластеризация?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/ кодировщики?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Статистический подход</a:t>
            </a:r>
            <a:endParaRPr lang="tr-TR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Эллипс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98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18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600405" y="4000784"/>
            <a:ext cx="7280847" cy="185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18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9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778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576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471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576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778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9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18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598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97632" y="2183303"/>
            <a:ext cx="8547133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58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2000" smtClean="0"/>
              <a:pPr/>
              <a:t>2</a:t>
            </a:fld>
            <a:endParaRPr lang="ru-RU" sz="36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690120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Нижний колонтитул 6">
            <a:extLst>
              <a:ext uri="{FF2B5EF4-FFF2-40B4-BE49-F238E27FC236}">
                <a16:creationId xmlns:a16="http://schemas.microsoft.com/office/drawing/2014/main" id="{27B4B5E2-BDA1-45D4-44BE-A25D42F2A74E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предыдущем Сезоне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191344" y="871046"/>
            <a:ext cx="1186959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наше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всё (для больших данных учимся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PySpark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;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рисуем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рисуем и еще раз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рисуем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seaborn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matplotlib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plotly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нормализация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стандартизация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степенное;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 / </a:t>
            </a: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OneHot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читаем что умные люди пишут</a:t>
            </a:r>
          </a:p>
          <a:p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точность 99.999999%</a:t>
            </a:r>
          </a:p>
          <a:p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Перекрестная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проверка, Метрики (лучше несколько)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GridSearch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RandomSeacrh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+предобработка и т.п. 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Визуализируем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что можем в модели; 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смотрим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где ошибаемся</a:t>
            </a:r>
          </a:p>
        </p:txBody>
      </p:sp>
    </p:spTree>
    <p:extLst>
      <p:ext uri="{BB962C8B-B14F-4D97-AF65-F5344CB8AC3E}">
        <p14:creationId xmlns:p14="http://schemas.microsoft.com/office/powerpoint/2010/main" val="1623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5747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5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B88A27-314B-7010-C20D-97A19E067FA8}"/>
              </a:ext>
            </a:extLst>
          </p:cNvPr>
          <p:cNvSpPr/>
          <p:nvPr/>
        </p:nvSpPr>
        <p:spPr>
          <a:xfrm>
            <a:off x="2807200" y="1293720"/>
            <a:ext cx="6737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 не понимаете, это другое…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789EF3-A6E9-01D4-957A-54146AE9986B}"/>
              </a:ext>
            </a:extLst>
          </p:cNvPr>
          <p:cNvSpPr/>
          <p:nvPr/>
        </p:nvSpPr>
        <p:spPr>
          <a:xfrm>
            <a:off x="830590" y="2010784"/>
            <a:ext cx="3845925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rgbClr val="FD000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обнаружение выбросов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</a:pP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outlier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detection</a:t>
            </a:r>
            <a:endParaRPr lang="ru-RU" sz="16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CA5B03-D6BE-B1CE-640C-2143B7A504F7}"/>
              </a:ext>
            </a:extLst>
          </p:cNvPr>
          <p:cNvSpPr/>
          <p:nvPr/>
        </p:nvSpPr>
        <p:spPr>
          <a:xfrm>
            <a:off x="7014315" y="1943728"/>
            <a:ext cx="3696846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обнаружение новизны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</a:pP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novelty detection</a:t>
            </a:r>
            <a:endParaRPr lang="ru-RU" sz="1600" b="1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DC5BDD0-BDBD-C496-5FAC-6D43F0FE6392}"/>
              </a:ext>
            </a:extLst>
          </p:cNvPr>
          <p:cNvSpPr/>
          <p:nvPr/>
        </p:nvSpPr>
        <p:spPr>
          <a:xfrm>
            <a:off x="3121088" y="415344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CA9F214E-2FF8-4094-0B58-AB14947BC902}"/>
              </a:ext>
            </a:extLst>
          </p:cNvPr>
          <p:cNvSpPr/>
          <p:nvPr/>
        </p:nvSpPr>
        <p:spPr>
          <a:xfrm rot="783317">
            <a:off x="3157918" y="455349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EB21C87-AA91-8AF0-A527-0EDDBA5DCACE}"/>
              </a:ext>
            </a:extLst>
          </p:cNvPr>
          <p:cNvSpPr/>
          <p:nvPr/>
        </p:nvSpPr>
        <p:spPr>
          <a:xfrm>
            <a:off x="2761678" y="384864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046B555-A22C-4CE1-1658-F670F5B65E03}"/>
              </a:ext>
            </a:extLst>
          </p:cNvPr>
          <p:cNvSpPr/>
          <p:nvPr/>
        </p:nvSpPr>
        <p:spPr>
          <a:xfrm rot="20248089">
            <a:off x="2426398" y="426329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FAFB0C9-4797-3AEE-9F55-EB4728F678B5}"/>
              </a:ext>
            </a:extLst>
          </p:cNvPr>
          <p:cNvSpPr/>
          <p:nvPr/>
        </p:nvSpPr>
        <p:spPr>
          <a:xfrm>
            <a:off x="2166048" y="458968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2B52A06-AD6D-7737-B503-6C36EB8B137B}"/>
              </a:ext>
            </a:extLst>
          </p:cNvPr>
          <p:cNvSpPr/>
          <p:nvPr/>
        </p:nvSpPr>
        <p:spPr>
          <a:xfrm>
            <a:off x="1984438" y="415788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56384F7-F79B-C253-1358-CF1CFA3B7CB1}"/>
              </a:ext>
            </a:extLst>
          </p:cNvPr>
          <p:cNvSpPr/>
          <p:nvPr/>
        </p:nvSpPr>
        <p:spPr>
          <a:xfrm>
            <a:off x="2297493" y="390071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5D429B22-64A0-6C5F-AF98-1078F6A254F0}"/>
              </a:ext>
            </a:extLst>
          </p:cNvPr>
          <p:cNvSpPr/>
          <p:nvPr/>
        </p:nvSpPr>
        <p:spPr>
          <a:xfrm rot="3144472">
            <a:off x="2729293" y="481066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везда: 5 точек 10">
            <a:extLst>
              <a:ext uri="{FF2B5EF4-FFF2-40B4-BE49-F238E27FC236}">
                <a16:creationId xmlns:a16="http://schemas.microsoft.com/office/drawing/2014/main" id="{AA427BA4-0EF6-0C8F-8A01-697BC84B2098}"/>
              </a:ext>
            </a:extLst>
          </p:cNvPr>
          <p:cNvSpPr/>
          <p:nvPr/>
        </p:nvSpPr>
        <p:spPr>
          <a:xfrm>
            <a:off x="1176718" y="354066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везда: 5 точек 11">
            <a:extLst>
              <a:ext uri="{FF2B5EF4-FFF2-40B4-BE49-F238E27FC236}">
                <a16:creationId xmlns:a16="http://schemas.microsoft.com/office/drawing/2014/main" id="{AD0C87DE-CE75-34C3-1034-5E14A50BBD5D}"/>
              </a:ext>
            </a:extLst>
          </p:cNvPr>
          <p:cNvSpPr/>
          <p:nvPr/>
        </p:nvSpPr>
        <p:spPr>
          <a:xfrm>
            <a:off x="1313878" y="50697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везда: 5 точек 12">
            <a:extLst>
              <a:ext uri="{FF2B5EF4-FFF2-40B4-BE49-F238E27FC236}">
                <a16:creationId xmlns:a16="http://schemas.microsoft.com/office/drawing/2014/main" id="{59F03A35-6A9F-DBC0-ADDB-3B2DE24FEAEF}"/>
              </a:ext>
            </a:extLst>
          </p:cNvPr>
          <p:cNvSpPr/>
          <p:nvPr/>
        </p:nvSpPr>
        <p:spPr>
          <a:xfrm>
            <a:off x="2967418" y="30885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везда: 5 точек 13">
            <a:extLst>
              <a:ext uri="{FF2B5EF4-FFF2-40B4-BE49-F238E27FC236}">
                <a16:creationId xmlns:a16="http://schemas.microsoft.com/office/drawing/2014/main" id="{B3D93B25-3C23-A130-0780-E0AA1EDD8EE7}"/>
              </a:ext>
            </a:extLst>
          </p:cNvPr>
          <p:cNvSpPr/>
          <p:nvPr/>
        </p:nvSpPr>
        <p:spPr>
          <a:xfrm>
            <a:off x="2961703" y="54888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везда: 5 точек 14">
            <a:extLst>
              <a:ext uri="{FF2B5EF4-FFF2-40B4-BE49-F238E27FC236}">
                <a16:creationId xmlns:a16="http://schemas.microsoft.com/office/drawing/2014/main" id="{F3148ECE-DBFE-02BD-2CB0-80A1233642C0}"/>
              </a:ext>
            </a:extLst>
          </p:cNvPr>
          <p:cNvSpPr/>
          <p:nvPr/>
        </p:nvSpPr>
        <p:spPr>
          <a:xfrm>
            <a:off x="3552888" y="330571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везда: 5 точек 15">
            <a:extLst>
              <a:ext uri="{FF2B5EF4-FFF2-40B4-BE49-F238E27FC236}">
                <a16:creationId xmlns:a16="http://schemas.microsoft.com/office/drawing/2014/main" id="{9C07DB29-E160-7B65-BF7F-733436C0FE3F}"/>
              </a:ext>
            </a:extLst>
          </p:cNvPr>
          <p:cNvSpPr/>
          <p:nvPr/>
        </p:nvSpPr>
        <p:spPr>
          <a:xfrm>
            <a:off x="4308538" y="512943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525CD-2600-6F7B-8997-32AB81F82D1D}"/>
              </a:ext>
            </a:extLst>
          </p:cNvPr>
          <p:cNvSpPr/>
          <p:nvPr/>
        </p:nvSpPr>
        <p:spPr>
          <a:xfrm rot="1013706">
            <a:off x="6695822" y="3627088"/>
            <a:ext cx="2586355" cy="15557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E294771-16A9-2734-A331-9B4C3F9C7896}"/>
              </a:ext>
            </a:extLst>
          </p:cNvPr>
          <p:cNvSpPr/>
          <p:nvPr/>
        </p:nvSpPr>
        <p:spPr>
          <a:xfrm>
            <a:off x="8265542" y="4049363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73F68D37-A526-6612-783A-095513171E9A}"/>
              </a:ext>
            </a:extLst>
          </p:cNvPr>
          <p:cNvSpPr/>
          <p:nvPr/>
        </p:nvSpPr>
        <p:spPr>
          <a:xfrm rot="783317">
            <a:off x="8301737" y="444877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3F32062-4C4B-DCC9-884F-184F7695C9A8}"/>
              </a:ext>
            </a:extLst>
          </p:cNvPr>
          <p:cNvSpPr/>
          <p:nvPr/>
        </p:nvSpPr>
        <p:spPr>
          <a:xfrm>
            <a:off x="7906132" y="374392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4D6298B-6E32-57C5-5FA8-94D0D95EAEF8}"/>
              </a:ext>
            </a:extLst>
          </p:cNvPr>
          <p:cNvSpPr/>
          <p:nvPr/>
        </p:nvSpPr>
        <p:spPr>
          <a:xfrm rot="20248089">
            <a:off x="7570852" y="4158583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2B6F82EC-F3E7-BE94-2A7E-DEE28A8C0143}"/>
              </a:ext>
            </a:extLst>
          </p:cNvPr>
          <p:cNvSpPr/>
          <p:nvPr/>
        </p:nvSpPr>
        <p:spPr>
          <a:xfrm>
            <a:off x="7310502" y="448560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6FD1257-2CDD-1D44-9512-463B8C6D1F5B}"/>
              </a:ext>
            </a:extLst>
          </p:cNvPr>
          <p:cNvSpPr/>
          <p:nvPr/>
        </p:nvSpPr>
        <p:spPr>
          <a:xfrm>
            <a:off x="7128892" y="405380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6205575-11CC-3504-6B34-95AE40E7C541}"/>
              </a:ext>
            </a:extLst>
          </p:cNvPr>
          <p:cNvSpPr/>
          <p:nvPr/>
        </p:nvSpPr>
        <p:spPr>
          <a:xfrm>
            <a:off x="7441947" y="379599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0C605EA-F5E9-BECB-C2DC-FF4FB6D7745B}"/>
              </a:ext>
            </a:extLst>
          </p:cNvPr>
          <p:cNvSpPr/>
          <p:nvPr/>
        </p:nvSpPr>
        <p:spPr>
          <a:xfrm rot="3144472">
            <a:off x="7873747" y="470658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Звезда: 5 точек 46">
            <a:extLst>
              <a:ext uri="{FF2B5EF4-FFF2-40B4-BE49-F238E27FC236}">
                <a16:creationId xmlns:a16="http://schemas.microsoft.com/office/drawing/2014/main" id="{F00686DF-A805-4CFA-347E-2C1C79ED7E81}"/>
              </a:ext>
            </a:extLst>
          </p:cNvPr>
          <p:cNvSpPr/>
          <p:nvPr/>
        </p:nvSpPr>
        <p:spPr>
          <a:xfrm>
            <a:off x="9928607" y="317560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Звезда: 5 точек 47">
            <a:extLst>
              <a:ext uri="{FF2B5EF4-FFF2-40B4-BE49-F238E27FC236}">
                <a16:creationId xmlns:a16="http://schemas.microsoft.com/office/drawing/2014/main" id="{FA82D3A5-C791-15C2-800A-A73A0DBF4D94}"/>
              </a:ext>
            </a:extLst>
          </p:cNvPr>
          <p:cNvSpPr/>
          <p:nvPr/>
        </p:nvSpPr>
        <p:spPr>
          <a:xfrm>
            <a:off x="10287382" y="3497548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Звезда: 5 точек 48">
            <a:extLst>
              <a:ext uri="{FF2B5EF4-FFF2-40B4-BE49-F238E27FC236}">
                <a16:creationId xmlns:a16="http://schemas.microsoft.com/office/drawing/2014/main" id="{4A874A94-DF10-1BF2-0380-F0A88909542E}"/>
              </a:ext>
            </a:extLst>
          </p:cNvPr>
          <p:cNvSpPr/>
          <p:nvPr/>
        </p:nvSpPr>
        <p:spPr>
          <a:xfrm>
            <a:off x="9928607" y="375853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Звезда: 5 точек 49">
            <a:extLst>
              <a:ext uri="{FF2B5EF4-FFF2-40B4-BE49-F238E27FC236}">
                <a16:creationId xmlns:a16="http://schemas.microsoft.com/office/drawing/2014/main" id="{42D513EE-70B8-3E76-0E1F-4FF386990D94}"/>
              </a:ext>
            </a:extLst>
          </p:cNvPr>
          <p:cNvSpPr/>
          <p:nvPr/>
        </p:nvSpPr>
        <p:spPr>
          <a:xfrm>
            <a:off x="9569832" y="343722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7EE1035-28AE-0E80-D288-24944E89FCDB}"/>
              </a:ext>
            </a:extLst>
          </p:cNvPr>
          <p:cNvSpPr/>
          <p:nvPr/>
        </p:nvSpPr>
        <p:spPr>
          <a:xfrm>
            <a:off x="7929857" y="4246863"/>
            <a:ext cx="359410" cy="35941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505B4607-9007-0C8E-F4A2-3CF5A7D82398}"/>
              </a:ext>
            </a:extLst>
          </p:cNvPr>
          <p:cNvSpPr/>
          <p:nvPr/>
        </p:nvSpPr>
        <p:spPr>
          <a:xfrm rot="783317">
            <a:off x="8706453" y="4247179"/>
            <a:ext cx="358775" cy="358775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C0AF137B-E5B2-D7B4-BE1C-EE9C74120147}"/>
              </a:ext>
            </a:extLst>
          </p:cNvPr>
          <p:cNvSpPr/>
          <p:nvPr/>
        </p:nvSpPr>
        <p:spPr>
          <a:xfrm>
            <a:off x="6977127" y="3657886"/>
            <a:ext cx="359410" cy="35941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9B4AB5EE-25F6-DDBC-6875-3A7EEE7E469B}"/>
              </a:ext>
            </a:extLst>
          </p:cNvPr>
          <p:cNvSpPr/>
          <p:nvPr/>
        </p:nvSpPr>
        <p:spPr>
          <a:xfrm rot="783317">
            <a:off x="8539827" y="4826446"/>
            <a:ext cx="358775" cy="358775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10394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5" grpId="0" animBg="1"/>
      <p:bldP spid="6" grpId="0" animBg="1"/>
      <p:bldP spid="7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6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</p:spTree>
    <p:extLst>
      <p:ext uri="{BB962C8B-B14F-4D97-AF65-F5344CB8AC3E}">
        <p14:creationId xmlns:p14="http://schemas.microsoft.com/office/powerpoint/2010/main" val="216694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Кластеризация </a:t>
            </a:r>
            <a:r>
              <a:rPr lang="en-US" sz="28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DBSCAN</a:t>
            </a:r>
          </a:p>
        </p:txBody>
      </p:sp>
      <p:pic>
        <p:nvPicPr>
          <p:cNvPr id="5" name="Picture 2" descr="Density-Based Spatial Cluster of Applications with Noise (DBSCAN)">
            <a:extLst>
              <a:ext uri="{FF2B5EF4-FFF2-40B4-BE49-F238E27FC236}">
                <a16:creationId xmlns:a16="http://schemas.microsoft.com/office/drawing/2014/main" id="{62014711-79AD-B9B4-E8D3-18B6F70E2B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862" y="1800210"/>
            <a:ext cx="5078963" cy="49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46BC43-15B7-EA50-FF3A-F5362A240BBE}"/>
              </a:ext>
            </a:extLst>
          </p:cNvPr>
          <p:cNvSpPr/>
          <p:nvPr/>
        </p:nvSpPr>
        <p:spPr>
          <a:xfrm>
            <a:off x="524476" y="1863427"/>
            <a:ext cx="51576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Density-Based Spatial Clustering of Applications with 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Noise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8ADA0D-DF65-1CB7-2D63-B110337C9DC7}"/>
              </a:ext>
            </a:extLst>
          </p:cNvPr>
          <p:cNvSpPr/>
          <p:nvPr/>
        </p:nvSpPr>
        <p:spPr>
          <a:xfrm>
            <a:off x="524476" y="3796681"/>
            <a:ext cx="5527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Пространственная кластеризация на основе плотности с учетом </a:t>
            </a:r>
            <a:r>
              <a:rPr lang="ru-RU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шума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BF1082F-4E97-1986-FFAD-C26DCB34AFA0}"/>
              </a:ext>
            </a:extLst>
          </p:cNvPr>
          <p:cNvSpPr/>
          <p:nvPr/>
        </p:nvSpPr>
        <p:spPr>
          <a:xfrm>
            <a:off x="7408505" y="19517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3852166-EEF6-3302-93A0-5D49154FCB5F}"/>
              </a:ext>
            </a:extLst>
          </p:cNvPr>
          <p:cNvSpPr/>
          <p:nvPr/>
        </p:nvSpPr>
        <p:spPr>
          <a:xfrm>
            <a:off x="7256496" y="586579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A95333B-B292-6848-A999-79EBEE4C3337}"/>
              </a:ext>
            </a:extLst>
          </p:cNvPr>
          <p:cNvSpPr/>
          <p:nvPr/>
        </p:nvSpPr>
        <p:spPr>
          <a:xfrm>
            <a:off x="8505255" y="18288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7809E0AA-6842-1AE3-41AB-AC99E0A65D83}"/>
              </a:ext>
            </a:extLst>
          </p:cNvPr>
          <p:cNvSpPr/>
          <p:nvPr/>
        </p:nvSpPr>
        <p:spPr>
          <a:xfrm>
            <a:off x="7023230" y="281328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428B156-5548-5675-796A-80ACA09F7F72}"/>
              </a:ext>
            </a:extLst>
          </p:cNvPr>
          <p:cNvSpPr/>
          <p:nvPr/>
        </p:nvSpPr>
        <p:spPr>
          <a:xfrm>
            <a:off x="9202226" y="281328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D99E57D-0601-BF6D-9D46-9BDE78BFF2F4}"/>
              </a:ext>
            </a:extLst>
          </p:cNvPr>
          <p:cNvSpPr/>
          <p:nvPr/>
        </p:nvSpPr>
        <p:spPr>
          <a:xfrm>
            <a:off x="8232709" y="412207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E02F1C1-9747-5304-7250-3B0026B8619B}"/>
              </a:ext>
            </a:extLst>
          </p:cNvPr>
          <p:cNvSpPr/>
          <p:nvPr/>
        </p:nvSpPr>
        <p:spPr>
          <a:xfrm>
            <a:off x="10298976" y="281328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671196C-1AD3-366B-3D00-A02FCD014720}"/>
              </a:ext>
            </a:extLst>
          </p:cNvPr>
          <p:cNvSpPr/>
          <p:nvPr/>
        </p:nvSpPr>
        <p:spPr>
          <a:xfrm>
            <a:off x="11265087" y="20088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CE012F6-D563-12E5-A806-FD6543C0A2C8}"/>
              </a:ext>
            </a:extLst>
          </p:cNvPr>
          <p:cNvSpPr/>
          <p:nvPr/>
        </p:nvSpPr>
        <p:spPr>
          <a:xfrm>
            <a:off x="11445410" y="556581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219798F-2585-2A9D-FC34-5D8A090DBD98}"/>
              </a:ext>
            </a:extLst>
          </p:cNvPr>
          <p:cNvSpPr/>
          <p:nvPr/>
        </p:nvSpPr>
        <p:spPr>
          <a:xfrm>
            <a:off x="7822162" y="459543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5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8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Кластеризация </a:t>
            </a:r>
            <a:r>
              <a:rPr lang="en-US" sz="28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EM-Clustering</a:t>
            </a:r>
            <a:endParaRPr lang="ru-RU" sz="2800" spc="-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46BC43-15B7-EA50-FF3A-F5362A240BBE}"/>
              </a:ext>
            </a:extLst>
          </p:cNvPr>
          <p:cNvSpPr/>
          <p:nvPr/>
        </p:nvSpPr>
        <p:spPr>
          <a:xfrm>
            <a:off x="-14994" y="2620417"/>
            <a:ext cx="5157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Mix of Gaussian Models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8ADA0D-DF65-1CB7-2D63-B110337C9DC7}"/>
              </a:ext>
            </a:extLst>
          </p:cNvPr>
          <p:cNvSpPr/>
          <p:nvPr/>
        </p:nvSpPr>
        <p:spPr>
          <a:xfrm>
            <a:off x="524476" y="3796681"/>
            <a:ext cx="4078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Выдает вероятностный  подход</a:t>
            </a:r>
          </a:p>
        </p:txBody>
      </p:sp>
      <p:pic>
        <p:nvPicPr>
          <p:cNvPr id="4" name="Picture 10" descr="title">
            <a:extLst>
              <a:ext uri="{FF2B5EF4-FFF2-40B4-BE49-F238E27FC236}">
                <a16:creationId xmlns:a16="http://schemas.microsoft.com/office/drawing/2014/main" id="{FA450166-7752-8398-B6D6-2A8A5259A8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402" y="1944893"/>
            <a:ext cx="7955003" cy="447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2F930B-0563-FE91-5222-D5CD87DA4584}"/>
              </a:ext>
            </a:extLst>
          </p:cNvPr>
          <p:cNvSpPr/>
          <p:nvPr/>
        </p:nvSpPr>
        <p:spPr>
          <a:xfrm>
            <a:off x="8832980" y="1863427"/>
            <a:ext cx="4472473" cy="4646616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9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главных компонент </a:t>
            </a:r>
          </a:p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(генеративный подход)</a:t>
            </a:r>
            <a:endParaRPr lang="ru-RU" sz="2800" spc="-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6BA6BC-B877-3BBC-464C-C5EF36986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9" y="5325108"/>
            <a:ext cx="7912250" cy="12587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BC2FE41-A9E1-C5BA-BBD8-F83D41FFFB5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8149" y="1158578"/>
            <a:ext cx="2668243" cy="25443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40EE52B-BA35-6E8A-FBC8-53D5F3C5142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01" y="2278678"/>
            <a:ext cx="5400600" cy="25497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CF7F41A-3B8D-1CD3-AE1A-B3C44A0211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67033"/>
          <a:stretch/>
        </p:blipFill>
        <p:spPr>
          <a:xfrm>
            <a:off x="6288048" y="3878604"/>
            <a:ext cx="5583002" cy="12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3668</TotalTime>
  <Words>247</Words>
  <Application>Microsoft Office PowerPoint</Application>
  <PresentationFormat>Произвольный</PresentationFormat>
  <Paragraphs>126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Wingdings</vt:lpstr>
      <vt:lpstr>Verdana</vt:lpstr>
      <vt:lpstr>Montserrat Black</vt:lpstr>
      <vt:lpstr>Source Sans Pro</vt:lpstr>
      <vt:lpstr>Arial</vt:lpstr>
      <vt:lpstr>Times New Roman</vt:lpstr>
      <vt:lpstr>Courier New</vt:lpstr>
      <vt:lpstr>Montserrat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226</cp:revision>
  <dcterms:modified xsi:type="dcterms:W3CDTF">2023-09-19T09:49:01Z</dcterms:modified>
</cp:coreProperties>
</file>